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440" r:id="rId2"/>
    <p:sldId id="14447" r:id="rId3"/>
    <p:sldId id="1443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a Yano (IPGaia)" userId="4a25fb22-adf4-4303-b3bf-42decf071645" providerId="ADAL" clId="{0E89BFA5-AC7F-4B2F-AB70-3E11A69EF68F}"/>
    <pc:docChg chg="custSel addSld modSld">
      <pc:chgData name="Taka Yano (IPGaia)" userId="4a25fb22-adf4-4303-b3bf-42decf071645" providerId="ADAL" clId="{0E89BFA5-AC7F-4B2F-AB70-3E11A69EF68F}" dt="2024-05-02T00:09:10.672" v="63" actId="1076"/>
      <pc:docMkLst>
        <pc:docMk/>
      </pc:docMkLst>
      <pc:sldChg chg="modSp add mod">
        <pc:chgData name="Taka Yano (IPGaia)" userId="4a25fb22-adf4-4303-b3bf-42decf071645" providerId="ADAL" clId="{0E89BFA5-AC7F-4B2F-AB70-3E11A69EF68F}" dt="2024-05-02T00:08:58.606" v="57" actId="1076"/>
        <pc:sldMkLst>
          <pc:docMk/>
          <pc:sldMk cId="181841898" sldId="14439"/>
        </pc:sldMkLst>
        <pc:spChg chg="mod">
          <ac:chgData name="Taka Yano (IPGaia)" userId="4a25fb22-adf4-4303-b3bf-42decf071645" providerId="ADAL" clId="{0E89BFA5-AC7F-4B2F-AB70-3E11A69EF68F}" dt="2024-05-02T00:08:58.606" v="57" actId="1076"/>
          <ac:spMkLst>
            <pc:docMk/>
            <pc:sldMk cId="181841898" sldId="14439"/>
            <ac:spMk id="9" creationId="{C4566DC8-75C8-B3F4-D7B7-DDF1FF7B95C6}"/>
          </ac:spMkLst>
        </pc:spChg>
      </pc:sldChg>
      <pc:sldChg chg="delSp modSp mod">
        <pc:chgData name="Taka Yano (IPGaia)" userId="4a25fb22-adf4-4303-b3bf-42decf071645" providerId="ADAL" clId="{0E89BFA5-AC7F-4B2F-AB70-3E11A69EF68F}" dt="2024-05-02T00:09:10.672" v="63" actId="1076"/>
        <pc:sldMkLst>
          <pc:docMk/>
          <pc:sldMk cId="1455892866" sldId="14440"/>
        </pc:sldMkLst>
        <pc:spChg chg="del">
          <ac:chgData name="Taka Yano (IPGaia)" userId="4a25fb22-adf4-4303-b3bf-42decf071645" providerId="ADAL" clId="{0E89BFA5-AC7F-4B2F-AB70-3E11A69EF68F}" dt="2024-05-01T23:57:07.429" v="1" actId="478"/>
          <ac:spMkLst>
            <pc:docMk/>
            <pc:sldMk cId="1455892866" sldId="14440"/>
            <ac:spMk id="2" creationId="{AAAA69E1-4658-0368-F782-9F4DB06BF642}"/>
          </ac:spMkLst>
        </pc:spChg>
        <pc:spChg chg="mod">
          <ac:chgData name="Taka Yano (IPGaia)" userId="4a25fb22-adf4-4303-b3bf-42decf071645" providerId="ADAL" clId="{0E89BFA5-AC7F-4B2F-AB70-3E11A69EF68F}" dt="2024-05-02T00:09:10.672" v="63" actId="1076"/>
          <ac:spMkLst>
            <pc:docMk/>
            <pc:sldMk cId="1455892866" sldId="14440"/>
            <ac:spMk id="9" creationId="{C4566DC8-75C8-B3F4-D7B7-DDF1FF7B95C6}"/>
          </ac:spMkLst>
        </pc:spChg>
      </pc:sldChg>
      <pc:sldChg chg="modSp add mod">
        <pc:chgData name="Taka Yano (IPGaia)" userId="4a25fb22-adf4-4303-b3bf-42decf071645" providerId="ADAL" clId="{0E89BFA5-AC7F-4B2F-AB70-3E11A69EF68F}" dt="2024-05-02T00:08:38.061" v="42" actId="20577"/>
        <pc:sldMkLst>
          <pc:docMk/>
          <pc:sldMk cId="2745193513" sldId="14447"/>
        </pc:sldMkLst>
        <pc:spChg chg="mod">
          <ac:chgData name="Taka Yano (IPGaia)" userId="4a25fb22-adf4-4303-b3bf-42decf071645" providerId="ADAL" clId="{0E89BFA5-AC7F-4B2F-AB70-3E11A69EF68F}" dt="2024-05-02T00:08:38.061" v="42" actId="20577"/>
          <ac:spMkLst>
            <pc:docMk/>
            <pc:sldMk cId="2745193513" sldId="14447"/>
            <ac:spMk id="9" creationId="{C4566DC8-75C8-B3F4-D7B7-DDF1FF7B95C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A9B32-E11C-2F58-7576-B43297FAB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FB369B-10BE-A17B-EA04-A15D63914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DD89B1-A7DA-E752-29D4-7FFD326C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1978-9958-46EE-B97F-CFB7E893B7A4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8E5BB3-684A-29A4-BF34-FA2D04A7A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DBA7A6-B69B-9752-634D-A96EC0EB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C5DE-5E10-4C79-8255-9BF9C44E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08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5555F4-6E2A-7922-0BCE-87E0C9185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DEA869-E16D-1E0E-A021-3DF24A7D8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16FB92-2BA6-1F84-3188-CE0657F94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1978-9958-46EE-B97F-CFB7E893B7A4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B7FDD8-E316-3695-6521-A437129E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C0BEB8-D4DE-F4D3-AB1A-3914D68B2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C5DE-5E10-4C79-8255-9BF9C44E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16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F3E2F46-B592-10ED-B34E-789496341E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D25ADD-FCF1-2549-AA22-5ADDAB71D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F53B7F-AF6A-AF69-0772-4A5605C6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1978-9958-46EE-B97F-CFB7E893B7A4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EA09AA-9511-6124-1CEF-85B6E4D8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DE36EF-9BBA-9FC4-A2C0-3D916D2A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C5DE-5E10-4C79-8255-9BF9C44E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19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014C2B-E76B-6E31-3DD8-50322207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E7EF28-2F38-D247-5F21-39E2AF655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1834C1-FA0A-A4FF-0FFB-734CEB342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1978-9958-46EE-B97F-CFB7E893B7A4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0ED773-9E37-FDB7-CB23-1AB7D3F0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733BFA-5C26-813D-9890-2704E33D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C5DE-5E10-4C79-8255-9BF9C44E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34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598494-5CB6-8349-8821-A15231D4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B77DF1-79A8-5E8A-95A0-132D2F29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16C21C-6661-9F8E-A8CD-6A8536988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1978-9958-46EE-B97F-CFB7E893B7A4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DEF79E-9B2F-AE67-D27B-606CD425E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1EB3C5-9A5C-C6F0-6541-6FCFF4A9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C5DE-5E10-4C79-8255-9BF9C44E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84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D458A5-C306-5A2B-04A3-4B0976043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4B19DC-B87E-12A3-46C6-DB74B2B87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7E5ABB-49EB-2AB4-DED5-25FE1325C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AD353E-A697-7F18-4BAB-4A9ADEE2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1978-9958-46EE-B97F-CFB7E893B7A4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063CAA-2CD7-16C5-EC80-22090377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6A6132-AC01-3821-E98A-1DA120525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C5DE-5E10-4C79-8255-9BF9C44E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63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696BE5-7250-1365-D2BB-4907ADB18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A553CA-F5E0-0A87-F7C8-02C64CA75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E1AC5E-C428-357E-5DA0-25D178C20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5C4A487-4BB3-31CE-94F7-7A9FE8A7E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FADEC8-01A2-07BA-FD47-6790010D3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133C02A-4EB7-B5CA-C34D-DCD6583EC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1978-9958-46EE-B97F-CFB7E893B7A4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1D4B149-54C6-681B-F885-EEF1F5A2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A199478-E4D7-B522-6F16-1DA5BF83E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C5DE-5E10-4C79-8255-9BF9C44E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21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91A305-06B0-F11A-10C3-706260F46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F117F8-B9DE-9446-5B2C-F885D8BE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1978-9958-46EE-B97F-CFB7E893B7A4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C198DC-DD50-F78F-4B26-B582AC97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05C401E-AB00-E26C-B7C4-B24B319E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C5DE-5E10-4C79-8255-9BF9C44E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02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038BC61-5C5B-AA51-A6AE-6ACF75AB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1978-9958-46EE-B97F-CFB7E893B7A4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BB66FA1-BE5A-6AD1-0C16-18F80016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28321B5-D243-7822-02B5-3D3432745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C5DE-5E10-4C79-8255-9BF9C44E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61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DBAC48-8671-A685-EC96-BC0FBC58A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987C80-DE74-7364-40FC-934760BBC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ACE73F-81C0-BA06-6B03-3A358C307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5C2BF3-7F9B-CDDF-0F01-98435242C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1978-9958-46EE-B97F-CFB7E893B7A4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120745-0093-2FB0-9966-D09C2FD5F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F20A2E-E913-1F0C-A136-9DCACA0F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C5DE-5E10-4C79-8255-9BF9C44E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70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797574-197D-F32D-5461-BA50650B9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F680A71-A019-1A89-2EDD-276C354F1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FE51340-246A-7A99-7347-B46B6987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355A2C-8232-4C13-71C1-D513C0E8F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1978-9958-46EE-B97F-CFB7E893B7A4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B640A9-C770-A14E-B847-29429DCA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6F9853-D268-F9A3-7A79-68C03E088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C5DE-5E10-4C79-8255-9BF9C44E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017C46F-2B8D-2BF4-139E-53170F8C7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C018C8-CF81-055D-E71F-B6EE9E02D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52B917-C3B4-8BC7-B464-A546B41E0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F1978-9958-46EE-B97F-CFB7E893B7A4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1F8AA9-CDC0-3E79-EFD5-E7B2FACF6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043594-7C8D-435E-FCCD-A7A0930D5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DC5DE-5E10-4C79-8255-9BF9C44E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39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gakuken.or.jp/topics/2021/0629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6">
            <a:extLst>
              <a:ext uri="{FF2B5EF4-FFF2-40B4-BE49-F238E27FC236}">
                <a16:creationId xmlns:a16="http://schemas.microsoft.com/office/drawing/2014/main" id="{34EE68CE-1538-916D-51D4-819229157FB2}"/>
              </a:ext>
            </a:extLst>
          </p:cNvPr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5E9418A-367F-8742-9706-4B1C42DBA713}" type="slidenum">
              <a:rPr lang="ja-JP" altLang="en-US" sz="1400" b="1" smtClean="0"/>
              <a:pPr algn="r"/>
              <a:t>1</a:t>
            </a:fld>
            <a:endParaRPr lang="ja-JP" altLang="en-US" sz="1400" b="1" dirty="0"/>
          </a:p>
        </p:txBody>
      </p:sp>
      <p:graphicFrame>
        <p:nvGraphicFramePr>
          <p:cNvPr id="6" name="表 2">
            <a:extLst>
              <a:ext uri="{FF2B5EF4-FFF2-40B4-BE49-F238E27FC236}">
                <a16:creationId xmlns:a16="http://schemas.microsoft.com/office/drawing/2014/main" id="{65E676B0-05D0-57FC-5A71-18EC2A4DBF18}"/>
              </a:ext>
            </a:extLst>
          </p:cNvPr>
          <p:cNvGraphicFramePr>
            <a:graphicFrameLocks noGrp="1"/>
          </p:cNvGraphicFramePr>
          <p:nvPr/>
        </p:nvGraphicFramePr>
        <p:xfrm>
          <a:off x="166866" y="718387"/>
          <a:ext cx="11858267" cy="559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7477">
                  <a:extLst>
                    <a:ext uri="{9D8B030D-6E8A-4147-A177-3AD203B41FA5}">
                      <a16:colId xmlns:a16="http://schemas.microsoft.com/office/drawing/2014/main" val="4224504410"/>
                    </a:ext>
                  </a:extLst>
                </a:gridCol>
                <a:gridCol w="8470790">
                  <a:extLst>
                    <a:ext uri="{9D8B030D-6E8A-4147-A177-3AD203B41FA5}">
                      <a16:colId xmlns:a16="http://schemas.microsoft.com/office/drawing/2014/main" val="4284801958"/>
                    </a:ext>
                  </a:extLst>
                </a:gridCol>
              </a:tblGrid>
              <a:tr h="341874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item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Summary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80862"/>
                  </a:ext>
                </a:extLst>
              </a:tr>
              <a:tr h="29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//////////////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4197454"/>
                  </a:ext>
                </a:extLst>
              </a:tr>
              <a:tr h="683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Concept/idea (disease relevance)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//////////////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950203"/>
                  </a:ext>
                </a:extLst>
              </a:tr>
              <a:tr h="683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Overview of concept validation and approach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//////////////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533545"/>
                  </a:ext>
                </a:extLst>
              </a:tr>
              <a:tr h="683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What’s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new?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//////////////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976632"/>
                  </a:ext>
                </a:extLst>
              </a:tr>
              <a:tr h="484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Mechanism of action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//////////////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579360"/>
                  </a:ext>
                </a:extLst>
              </a:tr>
              <a:tr h="763327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 vitro key data/idea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</a:t>
                      </a:r>
                    </a:p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//////////////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812739"/>
                  </a:ext>
                </a:extLst>
              </a:tr>
              <a:tr h="591064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 vivo key data/idea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</a:t>
                      </a:r>
                    </a:p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//////////////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454399"/>
                  </a:ext>
                </a:extLst>
              </a:tr>
              <a:tr h="683749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Target product profile or anticipated opportunity for patients(if possible, not obligation)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//////////////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442415"/>
                  </a:ext>
                </a:extLst>
              </a:tr>
              <a:tr h="284895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modality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//////////////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018079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566DC8-75C8-B3F4-D7B7-DDF1FF7B95C6}"/>
              </a:ext>
            </a:extLst>
          </p:cNvPr>
          <p:cNvSpPr txBox="1"/>
          <p:nvPr/>
        </p:nvSpPr>
        <p:spPr>
          <a:xfrm>
            <a:off x="166865" y="106343"/>
            <a:ext cx="1185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Template of joint program proposal only disclosed to IPGaia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89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6">
            <a:extLst>
              <a:ext uri="{FF2B5EF4-FFF2-40B4-BE49-F238E27FC236}">
                <a16:creationId xmlns:a16="http://schemas.microsoft.com/office/drawing/2014/main" id="{34EE68CE-1538-916D-51D4-819229157FB2}"/>
              </a:ext>
            </a:extLst>
          </p:cNvPr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5E9418A-367F-8742-9706-4B1C42DBA713}" type="slidenum">
              <a:rPr lang="ja-JP" altLang="en-US" sz="1400" b="1" smtClean="0"/>
              <a:pPr algn="r"/>
              <a:t>2</a:t>
            </a:fld>
            <a:endParaRPr lang="ja-JP" altLang="en-US" sz="1400" b="1" dirty="0"/>
          </a:p>
        </p:txBody>
      </p:sp>
      <p:graphicFrame>
        <p:nvGraphicFramePr>
          <p:cNvPr id="6" name="表 2">
            <a:extLst>
              <a:ext uri="{FF2B5EF4-FFF2-40B4-BE49-F238E27FC236}">
                <a16:creationId xmlns:a16="http://schemas.microsoft.com/office/drawing/2014/main" id="{65E676B0-05D0-57FC-5A71-18EC2A4DBF18}"/>
              </a:ext>
            </a:extLst>
          </p:cNvPr>
          <p:cNvGraphicFramePr>
            <a:graphicFrameLocks noGrp="1"/>
          </p:cNvGraphicFramePr>
          <p:nvPr/>
        </p:nvGraphicFramePr>
        <p:xfrm>
          <a:off x="26898" y="896035"/>
          <a:ext cx="11858267" cy="5644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7477">
                  <a:extLst>
                    <a:ext uri="{9D8B030D-6E8A-4147-A177-3AD203B41FA5}">
                      <a16:colId xmlns:a16="http://schemas.microsoft.com/office/drawing/2014/main" val="4224504410"/>
                    </a:ext>
                  </a:extLst>
                </a:gridCol>
                <a:gridCol w="8470790">
                  <a:extLst>
                    <a:ext uri="{9D8B030D-6E8A-4147-A177-3AD203B41FA5}">
                      <a16:colId xmlns:a16="http://schemas.microsoft.com/office/drawing/2014/main" val="4284801958"/>
                    </a:ext>
                  </a:extLst>
                </a:gridCol>
              </a:tblGrid>
              <a:tr h="341874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item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Summary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80862"/>
                  </a:ext>
                </a:extLst>
              </a:tr>
              <a:tr h="29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Therapeutics but not diagnostics, devices, and platform technologies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4197454"/>
                  </a:ext>
                </a:extLst>
              </a:tr>
              <a:tr h="683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Concept/idea (disease relevance)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Any disease area would be available but must to describe the human disease relevance</a:t>
                      </a:r>
                    </a:p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950203"/>
                  </a:ext>
                </a:extLst>
              </a:tr>
              <a:tr h="683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Overview of concept validation and approach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From idea level (not need for lead compounds) to lead generation</a:t>
                      </a:r>
                    </a:p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533545"/>
                  </a:ext>
                </a:extLst>
              </a:tr>
              <a:tr h="683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What’s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new?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 prefer to hear your differentiation point over current treatment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976632"/>
                  </a:ext>
                </a:extLst>
              </a:tr>
              <a:tr h="484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Mechanism of action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 prefer to see how this concept (target) would work for the disease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579360"/>
                  </a:ext>
                </a:extLst>
              </a:tr>
              <a:tr h="763327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 vitro key data/idea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</a:t>
                      </a:r>
                    </a:p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//////////////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812739"/>
                  </a:ext>
                </a:extLst>
              </a:tr>
              <a:tr h="591064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 vivo key data/idea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</a:t>
                      </a:r>
                    </a:p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//////////////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454399"/>
                  </a:ext>
                </a:extLst>
              </a:tr>
              <a:tr h="683749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Target product profile or anticipated opportunity for patients(if possible, not obligation)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//////////////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442415"/>
                  </a:ext>
                </a:extLst>
              </a:tr>
              <a:tr h="284895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modality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Any modality would be available, especially mRNA therapeutics would be most prioritized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018079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566DC8-75C8-B3F4-D7B7-DDF1FF7B95C6}"/>
              </a:ext>
            </a:extLst>
          </p:cNvPr>
          <p:cNvSpPr txBox="1"/>
          <p:nvPr/>
        </p:nvSpPr>
        <p:spPr>
          <a:xfrm>
            <a:off x="1931294" y="199281"/>
            <a:ext cx="8446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Key points on joint program proposal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519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6">
            <a:extLst>
              <a:ext uri="{FF2B5EF4-FFF2-40B4-BE49-F238E27FC236}">
                <a16:creationId xmlns:a16="http://schemas.microsoft.com/office/drawing/2014/main" id="{34EE68CE-1538-916D-51D4-819229157FB2}"/>
              </a:ext>
            </a:extLst>
          </p:cNvPr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5E9418A-367F-8742-9706-4B1C42DBA713}" type="slidenum">
              <a:rPr lang="ja-JP" altLang="en-US" sz="1400" b="1" smtClean="0"/>
              <a:pPr algn="r"/>
              <a:t>3</a:t>
            </a:fld>
            <a:endParaRPr lang="ja-JP" altLang="en-US" sz="14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FC78CA-953B-C38A-CA51-9DC10FCA5A50}"/>
              </a:ext>
            </a:extLst>
          </p:cNvPr>
          <p:cNvSpPr txBox="1"/>
          <p:nvPr/>
        </p:nvSpPr>
        <p:spPr>
          <a:xfrm>
            <a:off x="1560286" y="6516649"/>
            <a:ext cx="95939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hlinkClick r:id="rId2"/>
              </a:rPr>
              <a:t>https://www.igakuken.or.jp/topics/2021/0629.html</a:t>
            </a:r>
            <a:r>
              <a:rPr lang="ja-JP" altLang="en-US" sz="1400" dirty="0"/>
              <a:t> 　</a:t>
            </a:r>
            <a:r>
              <a:rPr lang="en-US" altLang="ja-JP" sz="1400" dirty="0"/>
              <a:t>created by IPG based on public information</a:t>
            </a:r>
            <a:endParaRPr lang="ja-JP" altLang="en-US" sz="1400" dirty="0"/>
          </a:p>
        </p:txBody>
      </p:sp>
      <p:graphicFrame>
        <p:nvGraphicFramePr>
          <p:cNvPr id="6" name="表 2">
            <a:extLst>
              <a:ext uri="{FF2B5EF4-FFF2-40B4-BE49-F238E27FC236}">
                <a16:creationId xmlns:a16="http://schemas.microsoft.com/office/drawing/2014/main" id="{65E676B0-05D0-57FC-5A71-18EC2A4DBF18}"/>
              </a:ext>
            </a:extLst>
          </p:cNvPr>
          <p:cNvGraphicFramePr>
            <a:graphicFrameLocks noGrp="1"/>
          </p:cNvGraphicFramePr>
          <p:nvPr/>
        </p:nvGraphicFramePr>
        <p:xfrm>
          <a:off x="102000" y="796360"/>
          <a:ext cx="11858267" cy="567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7477">
                  <a:extLst>
                    <a:ext uri="{9D8B030D-6E8A-4147-A177-3AD203B41FA5}">
                      <a16:colId xmlns:a16="http://schemas.microsoft.com/office/drawing/2014/main" val="4224504410"/>
                    </a:ext>
                  </a:extLst>
                </a:gridCol>
                <a:gridCol w="8470790">
                  <a:extLst>
                    <a:ext uri="{9D8B030D-6E8A-4147-A177-3AD203B41FA5}">
                      <a16:colId xmlns:a16="http://schemas.microsoft.com/office/drawing/2014/main" val="4284801958"/>
                    </a:ext>
                  </a:extLst>
                </a:gridCol>
              </a:tblGrid>
              <a:tr h="339986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item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Summary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80862"/>
                  </a:ext>
                </a:extLst>
              </a:tr>
              <a:tr h="283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Discovery of FBS2 inhibitors for the development of therapeutic agents for NGLY1 deficiency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4197454"/>
                  </a:ext>
                </a:extLst>
              </a:tr>
              <a:tr h="679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Concept/idea (disease relevance)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Rescue of cell death and dysfunction caused by protein abnormally accumulated in the cytoplasm due to deficiency of NGLY1, which efficiently degrades proteins by the ERAD pathway by detaching N-linked sugar chains from abnormal glycoproteins.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950203"/>
                  </a:ext>
                </a:extLst>
              </a:tr>
              <a:tr h="679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Overview of concept validation and approach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Overexpression of 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FBS2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 one of the glycan recognition ubiquitin-adding enzymes, abnormally ubiquitinates NRF1 and impairs its ability to restore proteasome activity, and suppressing 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FBS2 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activity may lead to treatment of NGLY1 defect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533545"/>
                  </a:ext>
                </a:extLst>
              </a:tr>
              <a:tr h="679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What’s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new?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The study demonstrated that inhibiting the function of drug target 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FBS2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is a potential approach to discover new drugs for NGLY1 deficiency, a serious rare genetic disorder for which the mechanism of pathogenesis was unknown and there was no treatment available.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976632"/>
                  </a:ext>
                </a:extLst>
              </a:tr>
              <a:tr h="481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Mechanism of action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Inhibits the function of 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FBS2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 which is responsible for ubiquitinating NRF1, which is overexpressed by loss of NGLY1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579360"/>
                  </a:ext>
                </a:extLst>
              </a:tr>
              <a:tr h="709538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 vitro key data/idea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</a:t>
                      </a:r>
                    </a:p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//////////////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812739"/>
                  </a:ext>
                </a:extLst>
              </a:tr>
              <a:tr h="549414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 vivo key data/idea</a:t>
                      </a:r>
                      <a:endParaRPr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</a:t>
                      </a:r>
                    </a:p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//////////////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454399"/>
                  </a:ext>
                </a:extLst>
              </a:tr>
              <a:tr h="679972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Target product profile or anticipated opportunity for patients(if possible, not obligation)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Provide treatment opportunities for patients with NGLY1 deficiency, for which no treatment options have been available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442415"/>
                  </a:ext>
                </a:extLst>
              </a:tr>
              <a:tr h="283322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modality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Small molecule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018079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566DC8-75C8-B3F4-D7B7-DDF1FF7B95C6}"/>
              </a:ext>
            </a:extLst>
          </p:cNvPr>
          <p:cNvSpPr txBox="1"/>
          <p:nvPr/>
        </p:nvSpPr>
        <p:spPr>
          <a:xfrm>
            <a:off x="1968325" y="121478"/>
            <a:ext cx="7480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Example of joint program proposal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84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457</Words>
  <Application>Microsoft Office PowerPoint</Application>
  <PresentationFormat>ワイド画面</PresentationFormat>
  <Paragraphs>75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 Yano (IPGaia)</dc:creator>
  <cp:lastModifiedBy>Taka Yano (IPGaia)</cp:lastModifiedBy>
  <cp:revision>1</cp:revision>
  <dcterms:created xsi:type="dcterms:W3CDTF">2023-12-07T03:00:33Z</dcterms:created>
  <dcterms:modified xsi:type="dcterms:W3CDTF">2024-05-02T00:09:17Z</dcterms:modified>
</cp:coreProperties>
</file>